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7432000" cy="36576000"/>
  <p:notesSz cx="6858000" cy="9144000"/>
  <p:defaultTextStyle>
    <a:defPPr>
      <a:defRPr lang="en-US"/>
    </a:defPPr>
    <a:lvl1pPr marL="0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1pPr>
    <a:lvl2pPr marL="1828727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2pPr>
    <a:lvl3pPr marL="3657454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3pPr>
    <a:lvl4pPr marL="5486181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4pPr>
    <a:lvl5pPr marL="7314907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5pPr>
    <a:lvl6pPr marL="9143634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6pPr>
    <a:lvl7pPr marL="10972361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7pPr>
    <a:lvl8pPr marL="12801088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8pPr>
    <a:lvl9pPr marL="14629815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 snapToObjects="1">
      <p:cViewPr>
        <p:scale>
          <a:sx n="50" d="100"/>
          <a:sy n="50" d="100"/>
        </p:scale>
        <p:origin x="60" y="6480"/>
      </p:cViewPr>
      <p:guideLst>
        <p:guide orient="horz" pos="15178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gif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BE4C-DE2E-524E-B244-9274EEA7A61C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CEE8B-1651-2448-BFDE-C24B42067F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35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28727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57454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486181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14907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143634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0972361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801088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629815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CEE8B-1651-2448-BFDE-C24B42067F9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69"/>
            <a:ext cx="23317200" cy="78401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486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14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43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972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801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29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64316" y="7027335"/>
            <a:ext cx="29627512" cy="1498007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81781" y="7027335"/>
            <a:ext cx="88425339" cy="1498007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8" y="23503469"/>
            <a:ext cx="23317200" cy="7264400"/>
          </a:xfrm>
        </p:spPr>
        <p:txBody>
          <a:bodyPr anchor="t"/>
          <a:lstStyle>
            <a:lvl1pPr algn="l">
              <a:defRPr sz="16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8" y="15502475"/>
            <a:ext cx="23317200" cy="8000998"/>
          </a:xfrm>
        </p:spPr>
        <p:txBody>
          <a:bodyPr anchor="b"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828727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65745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3pPr>
            <a:lvl4pPr marL="5486181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4pPr>
            <a:lvl5pPr marL="7314907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5pPr>
            <a:lvl6pPr marL="9143634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6pPr>
            <a:lvl7pPr marL="10972361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7pPr>
            <a:lvl8pPr marL="12801088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8pPr>
            <a:lvl9pPr marL="14629815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81777" y="40961736"/>
            <a:ext cx="59026425" cy="115866336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65402" y="40961736"/>
            <a:ext cx="59026425" cy="115866336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4" y="8187272"/>
            <a:ext cx="12120564" cy="3412064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727" indent="0">
              <a:buNone/>
              <a:defRPr sz="8000" b="1"/>
            </a:lvl2pPr>
            <a:lvl3pPr marL="3657454" indent="0">
              <a:buNone/>
              <a:defRPr sz="7200" b="1"/>
            </a:lvl3pPr>
            <a:lvl4pPr marL="5486181" indent="0">
              <a:buNone/>
              <a:defRPr sz="6400" b="1"/>
            </a:lvl4pPr>
            <a:lvl5pPr marL="7314907" indent="0">
              <a:buNone/>
              <a:defRPr sz="6400" b="1"/>
            </a:lvl5pPr>
            <a:lvl6pPr marL="9143634" indent="0">
              <a:buNone/>
              <a:defRPr sz="6400" b="1"/>
            </a:lvl6pPr>
            <a:lvl7pPr marL="10972361" indent="0">
              <a:buNone/>
              <a:defRPr sz="6400" b="1"/>
            </a:lvl7pPr>
            <a:lvl8pPr marL="12801088" indent="0">
              <a:buNone/>
              <a:defRPr sz="6400" b="1"/>
            </a:lvl8pPr>
            <a:lvl9pPr marL="14629815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4" y="11599336"/>
            <a:ext cx="12120564" cy="21073536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8187272"/>
            <a:ext cx="12125325" cy="3412064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727" indent="0">
              <a:buNone/>
              <a:defRPr sz="8000" b="1"/>
            </a:lvl2pPr>
            <a:lvl3pPr marL="3657454" indent="0">
              <a:buNone/>
              <a:defRPr sz="7200" b="1"/>
            </a:lvl3pPr>
            <a:lvl4pPr marL="5486181" indent="0">
              <a:buNone/>
              <a:defRPr sz="6400" b="1"/>
            </a:lvl4pPr>
            <a:lvl5pPr marL="7314907" indent="0">
              <a:buNone/>
              <a:defRPr sz="6400" b="1"/>
            </a:lvl5pPr>
            <a:lvl6pPr marL="9143634" indent="0">
              <a:buNone/>
              <a:defRPr sz="6400" b="1"/>
            </a:lvl6pPr>
            <a:lvl7pPr marL="10972361" indent="0">
              <a:buNone/>
              <a:defRPr sz="6400" b="1"/>
            </a:lvl7pPr>
            <a:lvl8pPr marL="12801088" indent="0">
              <a:buNone/>
              <a:defRPr sz="6400" b="1"/>
            </a:lvl8pPr>
            <a:lvl9pPr marL="14629815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1599336"/>
            <a:ext cx="12125325" cy="21073536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6" y="1456267"/>
            <a:ext cx="9024939" cy="6197600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3"/>
            <a:ext cx="15335250" cy="31216603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6" y="7653873"/>
            <a:ext cx="9024939" cy="25019003"/>
          </a:xfrm>
        </p:spPr>
        <p:txBody>
          <a:bodyPr/>
          <a:lstStyle>
            <a:lvl1pPr marL="0" indent="0">
              <a:buNone/>
              <a:defRPr sz="5600"/>
            </a:lvl1pPr>
            <a:lvl2pPr marL="1828727" indent="0">
              <a:buNone/>
              <a:defRPr sz="4800"/>
            </a:lvl2pPr>
            <a:lvl3pPr marL="3657454" indent="0">
              <a:buNone/>
              <a:defRPr sz="4000"/>
            </a:lvl3pPr>
            <a:lvl4pPr marL="5486181" indent="0">
              <a:buNone/>
              <a:defRPr sz="3600"/>
            </a:lvl4pPr>
            <a:lvl5pPr marL="7314907" indent="0">
              <a:buNone/>
              <a:defRPr sz="3600"/>
            </a:lvl5pPr>
            <a:lvl6pPr marL="9143634" indent="0">
              <a:buNone/>
              <a:defRPr sz="3600"/>
            </a:lvl6pPr>
            <a:lvl7pPr marL="10972361" indent="0">
              <a:buNone/>
              <a:defRPr sz="3600"/>
            </a:lvl7pPr>
            <a:lvl8pPr marL="12801088" indent="0">
              <a:buNone/>
              <a:defRPr sz="3600"/>
            </a:lvl8pPr>
            <a:lvl9pPr marL="14629815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3"/>
            <a:ext cx="16459200" cy="3022603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3"/>
            <a:ext cx="16459200" cy="21945600"/>
          </a:xfrm>
        </p:spPr>
        <p:txBody>
          <a:bodyPr/>
          <a:lstStyle>
            <a:lvl1pPr marL="0" indent="0">
              <a:buNone/>
              <a:defRPr sz="12800"/>
            </a:lvl1pPr>
            <a:lvl2pPr marL="1828727" indent="0">
              <a:buNone/>
              <a:defRPr sz="11200"/>
            </a:lvl2pPr>
            <a:lvl3pPr marL="3657454" indent="0">
              <a:buNone/>
              <a:defRPr sz="9600"/>
            </a:lvl3pPr>
            <a:lvl4pPr marL="5486181" indent="0">
              <a:buNone/>
              <a:defRPr sz="8000"/>
            </a:lvl4pPr>
            <a:lvl5pPr marL="7314907" indent="0">
              <a:buNone/>
              <a:defRPr sz="8000"/>
            </a:lvl5pPr>
            <a:lvl6pPr marL="9143634" indent="0">
              <a:buNone/>
              <a:defRPr sz="8000"/>
            </a:lvl6pPr>
            <a:lvl7pPr marL="10972361" indent="0">
              <a:buNone/>
              <a:defRPr sz="8000"/>
            </a:lvl7pPr>
            <a:lvl8pPr marL="12801088" indent="0">
              <a:buNone/>
              <a:defRPr sz="8000"/>
            </a:lvl8pPr>
            <a:lvl9pPr marL="14629815" indent="0">
              <a:buNone/>
              <a:defRPr sz="8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5"/>
            <a:ext cx="16459200" cy="4292598"/>
          </a:xfrm>
        </p:spPr>
        <p:txBody>
          <a:bodyPr/>
          <a:lstStyle>
            <a:lvl1pPr marL="0" indent="0">
              <a:buNone/>
              <a:defRPr sz="5600"/>
            </a:lvl1pPr>
            <a:lvl2pPr marL="1828727" indent="0">
              <a:buNone/>
              <a:defRPr sz="4800"/>
            </a:lvl2pPr>
            <a:lvl3pPr marL="3657454" indent="0">
              <a:buNone/>
              <a:defRPr sz="4000"/>
            </a:lvl3pPr>
            <a:lvl4pPr marL="5486181" indent="0">
              <a:buNone/>
              <a:defRPr sz="3600"/>
            </a:lvl4pPr>
            <a:lvl5pPr marL="7314907" indent="0">
              <a:buNone/>
              <a:defRPr sz="3600"/>
            </a:lvl5pPr>
            <a:lvl6pPr marL="9143634" indent="0">
              <a:buNone/>
              <a:defRPr sz="3600"/>
            </a:lvl6pPr>
            <a:lvl7pPr marL="10972361" indent="0">
              <a:buNone/>
              <a:defRPr sz="3600"/>
            </a:lvl7pPr>
            <a:lvl8pPr marL="12801088" indent="0">
              <a:buNone/>
              <a:defRPr sz="3600"/>
            </a:lvl8pPr>
            <a:lvl9pPr marL="14629815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65745" tIns="182873" rIns="365745" bIns="18287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6"/>
            <a:ext cx="24688800" cy="24138469"/>
          </a:xfrm>
          <a:prstGeom prst="rect">
            <a:avLst/>
          </a:prstGeom>
        </p:spPr>
        <p:txBody>
          <a:bodyPr vert="horz" lIns="365745" tIns="182873" rIns="365745" bIns="18287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0FA51-1785-FA41-96ED-D701FDE160E6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828727" rtl="0" eaLnBrk="1" latinLnBrk="0" hangingPunct="1"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545" indent="-1371545" algn="l" defTabSz="1828727" rtl="0" eaLnBrk="1" latinLnBrk="0" hangingPunct="1">
        <a:spcBef>
          <a:spcPct val="20000"/>
        </a:spcBef>
        <a:buFont typeface="Arial"/>
        <a:buChar char="•"/>
        <a:defRPr sz="12800" kern="1200">
          <a:solidFill>
            <a:schemeClr val="tx1"/>
          </a:solidFill>
          <a:latin typeface="+mn-lt"/>
          <a:ea typeface="+mn-ea"/>
          <a:cs typeface="+mn-cs"/>
        </a:defRPr>
      </a:lvl1pPr>
      <a:lvl2pPr marL="2971681" indent="-1142954" algn="l" defTabSz="1828727" rtl="0" eaLnBrk="1" latinLnBrk="0" hangingPunct="1">
        <a:spcBef>
          <a:spcPct val="20000"/>
        </a:spcBef>
        <a:buFont typeface="Arial"/>
        <a:buChar char="–"/>
        <a:defRPr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4571817" indent="-914363" algn="l" defTabSz="1828727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544" indent="-914363" algn="l" defTabSz="1828727" rtl="0" eaLnBrk="1" latinLnBrk="0" hangingPunct="1">
        <a:spcBef>
          <a:spcPct val="20000"/>
        </a:spcBef>
        <a:buFont typeface="Arial"/>
        <a:buChar char="–"/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271" indent="-914363" algn="l" defTabSz="1828727" rtl="0" eaLnBrk="1" latinLnBrk="0" hangingPunct="1">
        <a:spcBef>
          <a:spcPct val="20000"/>
        </a:spcBef>
        <a:buFont typeface="Arial"/>
        <a:buChar char="»"/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7998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6725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5451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178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727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454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181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4907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3634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361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088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29815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gif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ounded Rectangle 230"/>
          <p:cNvSpPr/>
          <p:nvPr/>
        </p:nvSpPr>
        <p:spPr>
          <a:xfrm>
            <a:off x="725714" y="18821400"/>
            <a:ext cx="12573000" cy="16255292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7" name="Rectangle 97"/>
          <p:cNvSpPr>
            <a:spLocks noChangeArrowheads="1"/>
          </p:cNvSpPr>
          <p:nvPr/>
        </p:nvSpPr>
        <p:spPr bwMode="auto">
          <a:xfrm>
            <a:off x="9780984" y="17917017"/>
            <a:ext cx="20574000" cy="11798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lIns="76197" tIns="38098" rIns="76197" bIns="38098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62" name="TextBox 361"/>
          <p:cNvSpPr txBox="1"/>
          <p:nvPr/>
        </p:nvSpPr>
        <p:spPr>
          <a:xfrm>
            <a:off x="571500" y="952500"/>
            <a:ext cx="26344726" cy="5732334"/>
          </a:xfrm>
          <a:prstGeom prst="rect">
            <a:avLst/>
          </a:prstGeom>
          <a:noFill/>
        </p:spPr>
        <p:txBody>
          <a:bodyPr wrap="square" lIns="76197" tIns="38098" rIns="76197" bIns="38098">
            <a:prstTxWarp prst="textNoShape">
              <a:avLst/>
            </a:prstTxWarp>
            <a:spAutoFit/>
          </a:bodyPr>
          <a:lstStyle/>
          <a:p>
            <a:pPr marL="285739" indent="-285739" algn="ctr">
              <a:lnSpc>
                <a:spcPct val="90000"/>
              </a:lnSpc>
              <a:spcBef>
                <a:spcPct val="20000"/>
              </a:spcBef>
            </a:pPr>
            <a:r>
              <a:rPr lang="en-US" sz="9600" dirty="0" smtClean="0">
                <a:solidFill>
                  <a:srgbClr val="1F497D"/>
                </a:solidFill>
              </a:rPr>
              <a:t>Discovery Engines: Connecting X-ray</a:t>
            </a:r>
          </a:p>
          <a:p>
            <a:pPr marL="285739" indent="-285739" algn="ctr">
              <a:lnSpc>
                <a:spcPct val="90000"/>
              </a:lnSpc>
              <a:spcBef>
                <a:spcPct val="20000"/>
              </a:spcBef>
            </a:pPr>
            <a:r>
              <a:rPr lang="en-US" sz="9600" dirty="0" smtClean="0">
                <a:solidFill>
                  <a:srgbClr val="1F497D"/>
                </a:solidFill>
              </a:rPr>
              <a:t>Experiments to HPC Analysis</a:t>
            </a:r>
            <a:r>
              <a:rPr lang="en-US" sz="5500" dirty="0" smtClean="0">
                <a:solidFill>
                  <a:srgbClr val="1F497D"/>
                </a:solidFill>
              </a:rPr>
              <a:t/>
            </a:r>
            <a:br>
              <a:rPr lang="en-US" sz="5500" dirty="0" smtClean="0">
                <a:solidFill>
                  <a:srgbClr val="1F497D"/>
                </a:solidFill>
              </a:rPr>
            </a:br>
            <a:r>
              <a:rPr lang="en-US" sz="4500" dirty="0" smtClean="0">
                <a:solidFill>
                  <a:srgbClr val="1F497D"/>
                </a:solidFill>
              </a:rPr>
              <a:t>Justin M. Wozniak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r>
              <a:rPr lang="en-US" sz="4500" dirty="0" smtClean="0">
                <a:solidFill>
                  <a:srgbClr val="1F497D"/>
                </a:solidFill>
              </a:rPr>
              <a:t> &lt;wozniak@mcs.anl.gov&gt;,  Hemant Sharma</a:t>
            </a:r>
            <a:r>
              <a:rPr lang="en-US" sz="4500" baseline="30000" dirty="0">
                <a:solidFill>
                  <a:srgbClr val="1F497D"/>
                </a:solidFill>
              </a:rPr>
              <a:t>1</a:t>
            </a:r>
            <a:r>
              <a:rPr lang="en-US" sz="4500" dirty="0" smtClean="0">
                <a:solidFill>
                  <a:srgbClr val="1F497D"/>
                </a:solidFill>
              </a:rPr>
              <a:t>, </a:t>
            </a:r>
            <a:br>
              <a:rPr lang="en-US" sz="4500" dirty="0" smtClean="0">
                <a:solidFill>
                  <a:srgbClr val="1F497D"/>
                </a:solidFill>
              </a:rPr>
            </a:br>
            <a:r>
              <a:rPr lang="en-US" sz="4500" dirty="0" smtClean="0">
                <a:solidFill>
                  <a:srgbClr val="1F497D"/>
                </a:solidFill>
              </a:rPr>
              <a:t>Michael Wilde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r>
              <a:rPr lang="en-US" sz="4500" dirty="0" smtClean="0">
                <a:solidFill>
                  <a:srgbClr val="1F497D"/>
                </a:solidFill>
              </a:rPr>
              <a:t>, Ian T. Foster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endParaRPr lang="en-US" sz="4500" dirty="0" smtClean="0">
              <a:solidFill>
                <a:srgbClr val="1F497D"/>
              </a:solidFill>
            </a:endParaRPr>
          </a:p>
          <a:p>
            <a:pPr marL="289548" indent="-285739" algn="ctr">
              <a:lnSpc>
                <a:spcPct val="90000"/>
              </a:lnSpc>
            </a:pPr>
            <a:r>
              <a:rPr lang="en-US" sz="4500" dirty="0" smtClean="0">
                <a:solidFill>
                  <a:srgbClr val="1F497D"/>
                </a:solidFill>
              </a:rPr>
              <a:t>1: Argonne National Laboratory 2: University of Chicago</a:t>
            </a:r>
            <a:br>
              <a:rPr lang="en-US" sz="4500" dirty="0" smtClean="0">
                <a:solidFill>
                  <a:srgbClr val="1F497D"/>
                </a:solidFill>
              </a:rPr>
            </a:br>
            <a:r>
              <a:rPr lang="en-US" sz="6000" b="1" dirty="0">
                <a:solidFill>
                  <a:srgbClr val="1F497D"/>
                </a:solidFill>
              </a:rPr>
              <a:t>http</a:t>
            </a:r>
            <a:r>
              <a:rPr lang="en-US" sz="6000" b="1" dirty="0" smtClean="0">
                <a:solidFill>
                  <a:srgbClr val="1F497D"/>
                </a:solidFill>
              </a:rPr>
              <a:t>://sites.google.com/site/discoveryengines</a:t>
            </a:r>
            <a:endParaRPr lang="en-US" sz="5500" dirty="0">
              <a:solidFill>
                <a:srgbClr val="1F497D"/>
              </a:solidFill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746760" y="35237063"/>
            <a:ext cx="26162000" cy="784826"/>
          </a:xfrm>
          <a:prstGeom prst="rect">
            <a:avLst/>
          </a:prstGeom>
          <a:noFill/>
        </p:spPr>
        <p:txBody>
          <a:bodyPr wrap="square" lIns="76197" tIns="38098" rIns="76197" bIns="38098" rtlCol="0">
            <a:spAutoFit/>
          </a:bodyPr>
          <a:lstStyle/>
          <a:p>
            <a:pPr algn="ctr"/>
            <a:r>
              <a:rPr lang="en-US" sz="2300" dirty="0"/>
              <a:t>This research is supported by the U.S. DOE </a:t>
            </a:r>
            <a:r>
              <a:rPr lang="en-US" sz="2300" dirty="0" smtClean="0"/>
              <a:t>Office of </a:t>
            </a:r>
            <a:r>
              <a:rPr lang="en-US" sz="2300" dirty="0"/>
              <a:t>Science under contract DE-AC02-06CH11357, FWP-57810.  </a:t>
            </a:r>
            <a:r>
              <a:rPr lang="en-US" sz="2300" dirty="0" smtClean="0"/>
              <a:t>Computing resources </a:t>
            </a:r>
            <a:r>
              <a:rPr lang="en-US" sz="2300" dirty="0"/>
              <a:t>were provided by the Argonne Leadership Computing Facility.</a:t>
            </a:r>
            <a:br>
              <a:rPr lang="en-US" sz="2300" dirty="0"/>
            </a:br>
            <a:endParaRPr lang="en-GB" sz="2300" dirty="0"/>
          </a:p>
        </p:txBody>
      </p:sp>
      <p:sp>
        <p:nvSpPr>
          <p:cNvPr id="228" name="Rectangle 2"/>
          <p:cNvSpPr txBox="1">
            <a:spLocks noChangeArrowheads="1"/>
          </p:cNvSpPr>
          <p:nvPr/>
        </p:nvSpPr>
        <p:spPr bwMode="auto">
          <a:xfrm>
            <a:off x="13743863" y="16237526"/>
            <a:ext cx="13172362" cy="91002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smtClean="0">
                <a:solidFill>
                  <a:srgbClr val="7F7F7F"/>
                </a:solidFill>
              </a:rPr>
              <a:t>Scalable run time based on ADLB</a:t>
            </a:r>
            <a:endParaRPr lang="en-US" sz="4800" i="1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14935200" y="34571508"/>
            <a:ext cx="5334000" cy="436017"/>
          </a:xfrm>
          <a:prstGeom prst="rect">
            <a:avLst/>
          </a:prstGeom>
          <a:noFill/>
        </p:spPr>
        <p:txBody>
          <a:bodyPr wrap="square" lIns="76197" tIns="38098" rIns="76197" bIns="38098" rtlCol="0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Worldwide Swift usage </a:t>
            </a:r>
            <a:r>
              <a:rPr lang="en-US" sz="2300" smtClean="0">
                <a:solidFill>
                  <a:schemeClr val="bg1"/>
                </a:solidFill>
              </a:rPr>
              <a:t>through Nov </a:t>
            </a:r>
            <a:r>
              <a:rPr lang="en-US" sz="2300" dirty="0" smtClean="0">
                <a:solidFill>
                  <a:schemeClr val="bg1"/>
                </a:solidFill>
              </a:rPr>
              <a:t>2012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44" name="Rectangle 2"/>
          <p:cNvSpPr txBox="1">
            <a:spLocks noChangeArrowheads="1"/>
          </p:cNvSpPr>
          <p:nvPr/>
        </p:nvSpPr>
        <p:spPr bwMode="auto">
          <a:xfrm>
            <a:off x="1348014" y="19185579"/>
            <a:ext cx="11531600" cy="70262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000" dirty="0" smtClean="0">
                <a:solidFill>
                  <a:srgbClr val="7F7F7F"/>
                </a:solidFill>
              </a:rPr>
              <a:t>Key application: </a:t>
            </a:r>
            <a:r>
              <a:rPr lang="en-US" sz="3600" dirty="0" smtClean="0"/>
              <a:t>High </a:t>
            </a:r>
            <a:r>
              <a:rPr lang="en-US" sz="3600" dirty="0"/>
              <a:t>Energy X-ray Diffraction Microscopy</a:t>
            </a:r>
            <a:endParaRPr lang="en-US" sz="3600" i="1" dirty="0" smtClean="0"/>
          </a:p>
        </p:txBody>
      </p:sp>
      <p:sp>
        <p:nvSpPr>
          <p:cNvPr id="64" name="Rounded Rectangle 63"/>
          <p:cNvSpPr/>
          <p:nvPr/>
        </p:nvSpPr>
        <p:spPr>
          <a:xfrm>
            <a:off x="13652108" y="6534776"/>
            <a:ext cx="13187917" cy="1213422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66749" y="6586927"/>
            <a:ext cx="12700000" cy="781487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67" name="Rectangle 2"/>
          <p:cNvSpPr txBox="1">
            <a:spLocks noChangeArrowheads="1"/>
          </p:cNvSpPr>
          <p:nvPr/>
        </p:nvSpPr>
        <p:spPr bwMode="auto">
          <a:xfrm>
            <a:off x="13705763" y="6620654"/>
            <a:ext cx="13172362" cy="91002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dirty="0" smtClean="0">
                <a:solidFill>
                  <a:srgbClr val="7F7F7F"/>
                </a:solidFill>
              </a:rPr>
              <a:t>Swift: Dataflow in distributed memory</a:t>
            </a:r>
            <a:endParaRPr lang="en-US" sz="4800" i="1" dirty="0" smtClean="0"/>
          </a:p>
        </p:txBody>
      </p:sp>
      <p:sp>
        <p:nvSpPr>
          <p:cNvPr id="69" name="Rectangle 2"/>
          <p:cNvSpPr txBox="1">
            <a:spLocks noChangeArrowheads="1"/>
          </p:cNvSpPr>
          <p:nvPr/>
        </p:nvSpPr>
        <p:spPr bwMode="auto">
          <a:xfrm>
            <a:off x="609600" y="6583044"/>
            <a:ext cx="127000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dirty="0" smtClean="0">
                <a:solidFill>
                  <a:srgbClr val="7F7F7F"/>
                </a:solidFill>
              </a:rPr>
              <a:t>Overview: X-ray Image Analysis</a:t>
            </a:r>
            <a:endParaRPr lang="en-US" sz="4800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3000" y="7550306"/>
            <a:ext cx="11811000" cy="669909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X-ray scattering is a powerful tool for the characterization of crystal structure in metals and other materials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The accelerators and detectors used by materials scientists are massive investments- however, they are rarely if ever connected to high-performance computing and storage systems.  Thus, data processing is an onerous, multi-month task, which </a:t>
            </a:r>
            <a:r>
              <a:rPr lang="en-US" sz="3200" dirty="0"/>
              <a:t>sometimes reveals only </a:t>
            </a:r>
            <a:r>
              <a:rPr lang="en-US" sz="3200" dirty="0" smtClean="0"/>
              <a:t>that the collected experimental data is garbage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Our work connects Argonne Photon Source detectors to the </a:t>
            </a:r>
            <a:br>
              <a:rPr lang="en-US" sz="3200" dirty="0" smtClean="0"/>
            </a:br>
            <a:r>
              <a:rPr lang="en-US" sz="3200" dirty="0" smtClean="0"/>
              <a:t>Blue Gene/Q at Argonne Leadership Computing Facility, enabling real-time visualization feedback to experimentalists on beam- </a:t>
            </a:r>
            <a:br>
              <a:rPr lang="en-US" sz="3200" dirty="0" smtClean="0"/>
            </a:br>
            <a:r>
              <a:rPr lang="en-US" sz="3200" dirty="0" smtClean="0"/>
              <a:t>no more garbage data, instant analysis results</a:t>
            </a:r>
          </a:p>
          <a:p>
            <a:pPr marL="2285927" lvl="1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14676000" y="12515850"/>
            <a:ext cx="11277600" cy="2399461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The data flow programming model of the Swift parallel scripting language can elegantly express the massive concurrency demanded by these applications through implicit parallelism, which has the productivity benefits of a high-level language.</a:t>
            </a:r>
            <a:endParaRPr lang="en-US" sz="3200" dirty="0"/>
          </a:p>
        </p:txBody>
      </p:sp>
      <p:sp>
        <p:nvSpPr>
          <p:cNvPr id="37" name="Rectangle 36"/>
          <p:cNvSpPr/>
          <p:nvPr/>
        </p:nvSpPr>
        <p:spPr>
          <a:xfrm>
            <a:off x="14676000" y="7530681"/>
            <a:ext cx="5698429" cy="5401939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b="1" dirty="0" smtClean="0"/>
              <a:t>Compositional programming: </a:t>
            </a:r>
            <a:br>
              <a:rPr lang="en-US" sz="3200" b="1" dirty="0" smtClean="0"/>
            </a:br>
            <a:r>
              <a:rPr lang="en-US" sz="3200" dirty="0" smtClean="0"/>
              <a:t>User script integrates multiple libraries into a dataflow application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Whole program runs over MPI 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We provide tools to call native libraries from Swift – not just executables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4588216" y="14658601"/>
            <a:ext cx="11277600" cy="1250961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Less than 1% of the MPI processes are used as </a:t>
            </a:r>
            <a:r>
              <a:rPr lang="en-US" sz="3200" i="1" dirty="0" smtClean="0"/>
              <a:t>control processes</a:t>
            </a:r>
            <a:r>
              <a:rPr lang="en-US" sz="3200" dirty="0" smtClean="0"/>
              <a:t>, which process dataflow logic, manage tasks and data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3743864" y="25792161"/>
            <a:ext cx="13172362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7F7F7F"/>
                </a:solidFill>
              </a:rPr>
              <a:t>References</a:t>
            </a:r>
            <a:r>
              <a:rPr lang="en-US" sz="3200" dirty="0" smtClean="0">
                <a:solidFill>
                  <a:srgbClr val="7F7F7F"/>
                </a:solidFill>
              </a:rPr>
              <a:t/>
            </a:r>
            <a:br>
              <a:rPr lang="en-US" sz="3200" dirty="0" smtClean="0">
                <a:solidFill>
                  <a:srgbClr val="7F7F7F"/>
                </a:solidFill>
              </a:rPr>
            </a:b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/>
              <a:t>J. M. Wozniak, M. Wilde, I. T. Foster. </a:t>
            </a:r>
            <a:r>
              <a:rPr lang="en-US" sz="3200" b="1" dirty="0"/>
              <a:t>Language features for scalable distributed-memory dataflow </a:t>
            </a:r>
            <a:r>
              <a:rPr lang="en-US" sz="3200" b="1" dirty="0" smtClean="0"/>
              <a:t>computing.</a:t>
            </a:r>
            <a:r>
              <a:rPr lang="en-US" sz="3200" b="1" dirty="0"/>
              <a:t> </a:t>
            </a:r>
            <a:r>
              <a:rPr lang="en-US" sz="3200" dirty="0"/>
              <a:t>Proc. Data-Flow Models for Extreme Scale Computing at </a:t>
            </a:r>
            <a:r>
              <a:rPr lang="en-US" sz="3200" dirty="0" smtClean="0"/>
              <a:t>PACT </a:t>
            </a:r>
            <a:r>
              <a:rPr lang="en-US" sz="3200" dirty="0"/>
              <a:t>2014.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3200" dirty="0" smtClean="0">
                <a:solidFill>
                  <a:prstClr val="black"/>
                </a:solidFill>
              </a:rPr>
              <a:t>T</a:t>
            </a:r>
            <a:r>
              <a:rPr lang="en-US" sz="3200" dirty="0">
                <a:solidFill>
                  <a:prstClr val="black"/>
                </a:solidFill>
              </a:rPr>
              <a:t>. G. Armstrong, J. M. Wozniak, M. Wilde, I. T. Foster. </a:t>
            </a:r>
            <a:r>
              <a:rPr lang="en-US" sz="3200" b="1" dirty="0">
                <a:solidFill>
                  <a:prstClr val="black"/>
                </a:solidFill>
              </a:rPr>
              <a:t>Compiler techniques for massively scalable implicit task parallelism. </a:t>
            </a:r>
            <a:r>
              <a:rPr lang="en-US" sz="3200" dirty="0">
                <a:solidFill>
                  <a:prstClr val="black"/>
                </a:solidFill>
              </a:rPr>
              <a:t>Proc. SC 2014. 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J. M</a:t>
            </a:r>
            <a:r>
              <a:rPr lang="en-US" sz="3200" dirty="0"/>
              <a:t>. Wozniak, </a:t>
            </a:r>
            <a:r>
              <a:rPr lang="en-US" sz="3200" dirty="0" smtClean="0"/>
              <a:t>T. G</a:t>
            </a:r>
            <a:r>
              <a:rPr lang="en-US" sz="3200" dirty="0"/>
              <a:t>. Armstrong, </a:t>
            </a:r>
            <a:r>
              <a:rPr lang="en-US" sz="3200" dirty="0" smtClean="0"/>
              <a:t>M. Wilde</a:t>
            </a:r>
            <a:r>
              <a:rPr lang="en-US" sz="3200" dirty="0"/>
              <a:t>, </a:t>
            </a:r>
            <a:r>
              <a:rPr lang="en-US" sz="3200" dirty="0" smtClean="0"/>
              <a:t>D. S</a:t>
            </a:r>
            <a:r>
              <a:rPr lang="en-US" sz="3200" dirty="0"/>
              <a:t>. Katz, </a:t>
            </a:r>
            <a:r>
              <a:rPr lang="en-US" sz="3200" dirty="0" smtClean="0"/>
              <a:t>E. Lusk</a:t>
            </a:r>
            <a:r>
              <a:rPr lang="en-US" sz="3200" dirty="0"/>
              <a:t>, </a:t>
            </a:r>
            <a:r>
              <a:rPr lang="en-US" sz="3200" dirty="0" smtClean="0"/>
              <a:t>I. T</a:t>
            </a:r>
            <a:r>
              <a:rPr lang="en-US" sz="3200" dirty="0"/>
              <a:t>. Foster.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b="1" dirty="0" smtClean="0"/>
              <a:t>Swift/T</a:t>
            </a:r>
            <a:r>
              <a:rPr lang="en-US" sz="3200" b="1" dirty="0"/>
              <a:t>: Large-scale </a:t>
            </a:r>
            <a:r>
              <a:rPr lang="en-US" sz="3200" b="1" dirty="0" smtClean="0"/>
              <a:t>application composition </a:t>
            </a:r>
            <a:r>
              <a:rPr lang="en-US" sz="3200" b="1" dirty="0"/>
              <a:t>via </a:t>
            </a:r>
            <a:r>
              <a:rPr lang="en-US" sz="3200" b="1" dirty="0" smtClean="0"/>
              <a:t>distributed-memory </a:t>
            </a:r>
            <a:r>
              <a:rPr lang="en-US" sz="3200" b="1" dirty="0"/>
              <a:t>d</a:t>
            </a:r>
            <a:r>
              <a:rPr lang="en-US" sz="3200" b="1" dirty="0" smtClean="0"/>
              <a:t>ata flow processing</a:t>
            </a:r>
            <a:r>
              <a:rPr lang="en-US" sz="3200" b="1" dirty="0"/>
              <a:t>. </a:t>
            </a:r>
            <a:r>
              <a:rPr lang="en-US" sz="3200" dirty="0" smtClean="0"/>
              <a:t>Proc. CCGrid </a:t>
            </a:r>
            <a:r>
              <a:rPr lang="en-US" sz="3200" dirty="0"/>
              <a:t>2013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J. </a:t>
            </a:r>
            <a:r>
              <a:rPr lang="en-US" sz="3200" dirty="0"/>
              <a:t>M. Wozniak, </a:t>
            </a:r>
            <a:r>
              <a:rPr lang="en-US" sz="3200" dirty="0" smtClean="0"/>
              <a:t>T. G</a:t>
            </a:r>
            <a:r>
              <a:rPr lang="en-US" sz="3200" dirty="0"/>
              <a:t>. Armstrong, </a:t>
            </a:r>
            <a:r>
              <a:rPr lang="en-US" sz="3200" dirty="0" smtClean="0"/>
              <a:t>K. </a:t>
            </a:r>
            <a:r>
              <a:rPr lang="en-US" sz="3200" dirty="0" err="1" smtClean="0"/>
              <a:t>Maheshwari</a:t>
            </a:r>
            <a:r>
              <a:rPr lang="en-US" sz="3200" dirty="0"/>
              <a:t>, </a:t>
            </a:r>
            <a:r>
              <a:rPr lang="en-US" sz="3200" dirty="0" smtClean="0"/>
              <a:t>E. L</a:t>
            </a:r>
            <a:r>
              <a:rPr lang="en-US" sz="3200" dirty="0"/>
              <a:t>. Lusk, </a:t>
            </a:r>
            <a:r>
              <a:rPr lang="en-US" sz="3200" dirty="0" smtClean="0"/>
              <a:t>D. S</a:t>
            </a:r>
            <a:r>
              <a:rPr lang="en-US" sz="3200" dirty="0"/>
              <a:t>. Katz, </a:t>
            </a:r>
            <a:r>
              <a:rPr lang="en-US" sz="3200" dirty="0" smtClean="0"/>
              <a:t>M. Wilde</a:t>
            </a:r>
            <a:r>
              <a:rPr lang="en-US" sz="3200" dirty="0"/>
              <a:t>, </a:t>
            </a:r>
            <a:r>
              <a:rPr lang="en-US" sz="3200" dirty="0" smtClean="0"/>
              <a:t>I. T</a:t>
            </a:r>
            <a:r>
              <a:rPr lang="en-US" sz="3200" dirty="0"/>
              <a:t>. Foster. </a:t>
            </a:r>
            <a:r>
              <a:rPr lang="en-US" sz="3200" b="1" dirty="0" smtClean="0"/>
              <a:t>Turbine</a:t>
            </a:r>
            <a:r>
              <a:rPr lang="en-US" sz="3200" b="1" dirty="0"/>
              <a:t>: A distributed-memory dataflow engine for high performance many-task applications. 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dirty="0" smtClean="0"/>
              <a:t>Fundamenta </a:t>
            </a:r>
            <a:r>
              <a:rPr lang="en-US" sz="3200" dirty="0"/>
              <a:t>Informaticae 128(3), 2013. </a:t>
            </a: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E</a:t>
            </a:r>
            <a:r>
              <a:rPr lang="en-US" sz="3200" dirty="0"/>
              <a:t>. L. Lusk, S. C. Pieper</a:t>
            </a:r>
            <a:r>
              <a:rPr lang="en-US" sz="3200" dirty="0" smtClean="0"/>
              <a:t>, and </a:t>
            </a:r>
            <a:r>
              <a:rPr lang="en-US" sz="3200" dirty="0"/>
              <a:t>R. M. Butler. </a:t>
            </a:r>
            <a:r>
              <a:rPr lang="en-US" sz="3200" b="1" dirty="0"/>
              <a:t>More scalability, less pain: </a:t>
            </a:r>
            <a:r>
              <a:rPr lang="en-US" sz="3200" b="1" dirty="0" smtClean="0"/>
              <a:t>A simple </a:t>
            </a:r>
            <a:r>
              <a:rPr lang="en-US" sz="3200" b="1" dirty="0"/>
              <a:t>programming model and its implementation for extreme </a:t>
            </a:r>
            <a:r>
              <a:rPr lang="en-US" sz="3200" b="1" dirty="0" smtClean="0"/>
              <a:t>computing.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err="1" smtClean="0"/>
              <a:t>SciDAC</a:t>
            </a:r>
            <a:r>
              <a:rPr lang="en-US" sz="3200" dirty="0" smtClean="0"/>
              <a:t> </a:t>
            </a:r>
            <a:r>
              <a:rPr lang="en-US" sz="3200" dirty="0"/>
              <a:t>Review, 2010.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4588216" y="15773400"/>
            <a:ext cx="11277600" cy="2733522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At run time, uses the Asynchronous Dynamic Load Balancer (ADLB), which was developed previously (Lusk, 2010)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Swift can utilize massive numbers of processors, distributed </a:t>
            </a:r>
            <a:br>
              <a:rPr lang="en-US" sz="3200" dirty="0" smtClean="0"/>
            </a:br>
            <a:r>
              <a:rPr lang="en-US" sz="3200" dirty="0" smtClean="0"/>
              <a:t>~1.5 billion tasks/second (Armstrong, 2014)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</p:txBody>
      </p:sp>
      <p:grpSp>
        <p:nvGrpSpPr>
          <p:cNvPr id="82" name="Group 81"/>
          <p:cNvGrpSpPr/>
          <p:nvPr/>
        </p:nvGrpSpPr>
        <p:grpSpPr>
          <a:xfrm>
            <a:off x="21229251" y="9652037"/>
            <a:ext cx="1397175" cy="1256937"/>
            <a:chOff x="863065" y="3200017"/>
            <a:chExt cx="1933008" cy="1738987"/>
          </a:xfrm>
        </p:grpSpPr>
        <p:sp>
          <p:nvSpPr>
            <p:cNvPr id="83" name="Rectangle 82"/>
            <p:cNvSpPr/>
            <p:nvPr/>
          </p:nvSpPr>
          <p:spPr>
            <a:xfrm>
              <a:off x="1181877" y="3508310"/>
              <a:ext cx="1614196" cy="1430694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029477" y="3355910"/>
              <a:ext cx="1614196" cy="1430694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63065" y="3200017"/>
              <a:ext cx="1614196" cy="1430693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2790811" y="9318799"/>
            <a:ext cx="2808939" cy="2533554"/>
            <a:chOff x="3200400" y="3200399"/>
            <a:chExt cx="3886200" cy="3505201"/>
          </a:xfrm>
        </p:grpSpPr>
        <p:grpSp>
          <p:nvGrpSpPr>
            <p:cNvPr id="87" name="Group 86"/>
            <p:cNvGrpSpPr/>
            <p:nvPr/>
          </p:nvGrpSpPr>
          <p:grpSpPr>
            <a:xfrm>
              <a:off x="3505200" y="3505200"/>
              <a:ext cx="3581400" cy="3200400"/>
              <a:chOff x="3200400" y="3200400"/>
              <a:chExt cx="3581400" cy="3200400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200400" y="3200400"/>
                <a:ext cx="3581400" cy="3200400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04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Swift worker process</a:t>
                </a: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105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07226" y="5114037"/>
                <a:ext cx="749559" cy="9744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6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63275" y="5221293"/>
                <a:ext cx="1004548" cy="759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" name="Rounded Rectangle 106"/>
              <p:cNvSpPr/>
              <p:nvPr/>
            </p:nvSpPr>
            <p:spPr>
              <a:xfrm>
                <a:off x="3431332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108" name="Rounded Rectangle 107"/>
              <p:cNvSpPr/>
              <p:nvPr/>
            </p:nvSpPr>
            <p:spPr>
              <a:xfrm>
                <a:off x="4363275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109" name="Rounded Rectangle 108"/>
              <p:cNvSpPr/>
              <p:nvPr/>
            </p:nvSpPr>
            <p:spPr>
              <a:xfrm>
                <a:off x="5367823" y="4019647"/>
                <a:ext cx="1237863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110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9706" y="5056641"/>
                <a:ext cx="814096" cy="119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8" name="Group 87"/>
            <p:cNvGrpSpPr/>
            <p:nvPr/>
          </p:nvGrpSpPr>
          <p:grpSpPr>
            <a:xfrm>
              <a:off x="3352800" y="3352800"/>
              <a:ext cx="3581400" cy="3200400"/>
              <a:chOff x="3200400" y="3200400"/>
              <a:chExt cx="3581400" cy="3200400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3200400" y="3200400"/>
                <a:ext cx="3581400" cy="3200400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98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07226" y="5114037"/>
                <a:ext cx="749559" cy="9744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9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63275" y="5221293"/>
                <a:ext cx="1004548" cy="759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0" name="Rounded Rectangle 99"/>
              <p:cNvSpPr/>
              <p:nvPr/>
            </p:nvSpPr>
            <p:spPr>
              <a:xfrm>
                <a:off x="3431332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4363275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102" name="Rounded Rectangle 101"/>
              <p:cNvSpPr/>
              <p:nvPr/>
            </p:nvSpPr>
            <p:spPr>
              <a:xfrm>
                <a:off x="5367823" y="4019647"/>
                <a:ext cx="1237863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103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9706" y="5056641"/>
                <a:ext cx="814096" cy="119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9" name="Group 88"/>
            <p:cNvGrpSpPr/>
            <p:nvPr/>
          </p:nvGrpSpPr>
          <p:grpSpPr>
            <a:xfrm>
              <a:off x="3200400" y="3200399"/>
              <a:ext cx="3581400" cy="3200399"/>
              <a:chOff x="3200400" y="3200399"/>
              <a:chExt cx="3581400" cy="3200399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3200400" y="3200399"/>
                <a:ext cx="3581400" cy="3200399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t" anchorCtr="0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91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26633" y="5082290"/>
                <a:ext cx="836641" cy="11483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2" name="Rounded Rectangle 91"/>
              <p:cNvSpPr/>
              <p:nvPr/>
            </p:nvSpPr>
            <p:spPr>
              <a:xfrm>
                <a:off x="3407225" y="4002782"/>
                <a:ext cx="762000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4309184" y="4002782"/>
                <a:ext cx="861166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5333788" y="4002782"/>
                <a:ext cx="1328012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95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32105" y="5036890"/>
                <a:ext cx="814096" cy="1197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6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98131" y="4923398"/>
                <a:ext cx="1112960" cy="6067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3" name="Group 112"/>
          <p:cNvGrpSpPr/>
          <p:nvPr/>
        </p:nvGrpSpPr>
        <p:grpSpPr>
          <a:xfrm>
            <a:off x="22322691" y="10531153"/>
            <a:ext cx="837922" cy="522978"/>
            <a:chOff x="5165102" y="5559107"/>
            <a:chExt cx="745191" cy="522978"/>
          </a:xfrm>
        </p:grpSpPr>
        <p:sp>
          <p:nvSpPr>
            <p:cNvPr id="114" name="Oval 113"/>
            <p:cNvSpPr/>
            <p:nvPr/>
          </p:nvSpPr>
          <p:spPr bwMode="auto">
            <a:xfrm>
              <a:off x="5213470" y="5559107"/>
              <a:ext cx="447364" cy="52297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ea typeface="MS PGothic" pitchFamily="34" charset="-128"/>
                <a:cs typeface="MS PGothic" pitchFamily="34" charset="-128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165102" y="5636503"/>
              <a:ext cx="745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ea typeface="MS PGothic" pitchFamily="34" charset="-128"/>
                </a:rPr>
                <a:t>MPI</a:t>
              </a:r>
            </a:p>
          </p:txBody>
        </p:sp>
      </p:grpSp>
      <p:sp>
        <p:nvSpPr>
          <p:cNvPr id="116" name="TextBox 115"/>
          <p:cNvSpPr txBox="1"/>
          <p:nvPr/>
        </p:nvSpPr>
        <p:spPr>
          <a:xfrm>
            <a:off x="6334399" y="3868843"/>
            <a:ext cx="2311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800" b="1" dirty="0" smtClean="0">
                <a:solidFill>
                  <a:srgbClr val="404040"/>
                </a:solidFill>
                <a:ea typeface="MS PGothic" pitchFamily="34" charset="-128"/>
              </a:rPr>
              <a:t>Swift worker</a:t>
            </a:r>
            <a:endParaRPr lang="en-US" sz="1800" b="1" dirty="0">
              <a:solidFill>
                <a:srgbClr val="404040"/>
              </a:solidFill>
              <a:ea typeface="MS PGothic" pitchFamily="34" charset="-128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244705" y="10096971"/>
            <a:ext cx="656260" cy="194461"/>
            <a:chOff x="5638800" y="4707839"/>
            <a:chExt cx="656260" cy="194461"/>
          </a:xfrm>
        </p:grpSpPr>
        <p:cxnSp>
          <p:nvCxnSpPr>
            <p:cNvPr id="111" name="Straight Arrow Connector 110"/>
            <p:cNvCxnSpPr/>
            <p:nvPr/>
          </p:nvCxnSpPr>
          <p:spPr>
            <a:xfrm>
              <a:off x="5643518" y="4707839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12" name="Straight Arrow Connector 111"/>
            <p:cNvCxnSpPr/>
            <p:nvPr/>
          </p:nvCxnSpPr>
          <p:spPr>
            <a:xfrm>
              <a:off x="5643519" y="4902299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17" name="Straight Arrow Connector 116"/>
            <p:cNvCxnSpPr/>
            <p:nvPr/>
          </p:nvCxnSpPr>
          <p:spPr>
            <a:xfrm>
              <a:off x="5638800" y="4800600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</p:grpSp>
      <p:pic>
        <p:nvPicPr>
          <p:cNvPr id="118" name="Picture 2" descr="C:\cygwin\home\justin\mcs\gadgets\swift-logo\swift-turbin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2039" y="7984988"/>
            <a:ext cx="2587402" cy="120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C:\cygwin\home\wozniak\exm\papers\JointLab_2014_woz\julia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1219" y="11054131"/>
            <a:ext cx="804446" cy="55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687864" y="14581391"/>
            <a:ext cx="8724899" cy="4068559"/>
            <a:chOff x="-17235" y="1668373"/>
            <a:chExt cx="8724899" cy="5816600"/>
          </a:xfrm>
        </p:grpSpPr>
        <p:pic>
          <p:nvPicPr>
            <p:cNvPr id="120" name="Picture 3" descr="C:\cygwin\home\wozniak\mcs\pubs\slides\CCL_2013\APS.jpg"/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17235" y="1668373"/>
              <a:ext cx="8724899" cy="5816600"/>
            </a:xfrm>
            <a:prstGeom prst="rect">
              <a:avLst/>
            </a:prstGeom>
            <a:noFill/>
          </p:spPr>
        </p:pic>
        <p:sp>
          <p:nvSpPr>
            <p:cNvPr id="121" name="TextBox 120"/>
            <p:cNvSpPr txBox="1"/>
            <p:nvPr/>
          </p:nvSpPr>
          <p:spPr>
            <a:xfrm>
              <a:off x="304799" y="5681719"/>
              <a:ext cx="6307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C000"/>
                  </a:solidFill>
                  <a:latin typeface="Arial Black" pitchFamily="34" charset="0"/>
                </a:rPr>
                <a:t>Advanced Photon Source (APS)</a:t>
              </a:r>
              <a:endParaRPr lang="en-US" sz="2800" dirty="0">
                <a:solidFill>
                  <a:srgbClr val="FFC000"/>
                </a:solidFill>
                <a:latin typeface="Arial Black" pitchFamily="34" charset="0"/>
              </a:endParaRPr>
            </a:p>
          </p:txBody>
        </p:sp>
      </p:grpSp>
      <p:pic>
        <p:nvPicPr>
          <p:cNvPr id="1027" name="Picture 3" descr="C:\Users\justin\Downloads\Sharma workflow E2E 4 SC (1)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462" y="20421600"/>
            <a:ext cx="9820276" cy="739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Rectangle 64"/>
          <p:cNvSpPr/>
          <p:nvPr/>
        </p:nvSpPr>
        <p:spPr>
          <a:xfrm>
            <a:off x="8004794" y="22411061"/>
            <a:ext cx="5698429" cy="5401939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b="1" dirty="0" smtClean="0"/>
              <a:t>Compositional programming: </a:t>
            </a:r>
            <a:br>
              <a:rPr lang="en-US" sz="3200" b="1" dirty="0" smtClean="0"/>
            </a:br>
            <a:r>
              <a:rPr lang="en-US" sz="3200" dirty="0" smtClean="0"/>
              <a:t>User script integrates multiple libraries into a dataflow application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Whole program runs over MPI 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We provide tools to call native libraries from Swift – not just executables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6254</TotalTime>
  <Words>273</Words>
  <Application>Microsoft Office PowerPoint</Application>
  <PresentationFormat>Custom</PresentationFormat>
  <Paragraphs>65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Argonne National Laboratory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Michael Wilde</dc:creator>
  <cp:lastModifiedBy>justin</cp:lastModifiedBy>
  <cp:revision>149</cp:revision>
  <cp:lastPrinted>2013-02-04T00:39:05Z</cp:lastPrinted>
  <dcterms:created xsi:type="dcterms:W3CDTF">2013-02-03T23:37:43Z</dcterms:created>
  <dcterms:modified xsi:type="dcterms:W3CDTF">2014-08-07T19:07:14Z</dcterms:modified>
</cp:coreProperties>
</file>